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1" r:id="rId7"/>
    <p:sldId id="262" r:id="rId8"/>
    <p:sldId id="263" r:id="rId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25" autoAdjust="0"/>
    <p:restoredTop sz="94660"/>
  </p:normalViewPr>
  <p:slideViewPr>
    <p:cSldViewPr snapToGrid="0">
      <p:cViewPr varScale="1">
        <p:scale>
          <a:sx n="119" d="100"/>
          <a:sy n="119" d="100"/>
        </p:scale>
        <p:origin x="96" y="3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BDF68E2-58F2-4D09-BE8B-E3BD06533059}" type="datetimeFigureOut">
              <a:rPr lang="en-US" dirty="0"/>
              <a:t>12/12/2016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E2D6473-DF6D-4702-B328-E0DD40540A4E}" type="datetimeFigureOut">
              <a:rPr lang="en-US" dirty="0"/>
              <a:t>12/12/2016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26F7E3A-B166-407D-9866-32884E7D5B37}" type="datetimeFigureOut">
              <a:rPr lang="en-US" dirty="0"/>
              <a:t>12/12/2016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28FC5F6-F338-4AE4-BB23-26385BCFC423}" type="datetimeFigureOut">
              <a:rPr lang="en-US" dirty="0"/>
              <a:t>12/12/2016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113E31D-E2AB-40D1-8B51-AFA5AFEF393A}"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20EBB0C4-6273-4C6E-B9BD-2EDC30F1CD52}" type="datetimeFigureOut">
              <a:rPr lang="en-US" dirty="0"/>
              <a:t>12/12/2016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9AB4D41-86C1-4908-B66A-0B50CEB3BF29}" type="datetimeFigureOut">
              <a:rPr lang="en-US" dirty="0"/>
              <a:t>12/12/2016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6426E2C-56C1-4E0D-A793-0088A7FDD37E}" type="datetimeFigureOut">
              <a:rPr lang="en-US" dirty="0"/>
              <a:t>12/12/2016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8C39B41-D8B5-4052-B551-9B5525EAA8B6}" type="datetimeFigureOut">
              <a:rPr lang="en-US" dirty="0"/>
              <a:t>12/12/2016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4D94136C-8742-45B2-AF27-D93DF72833A9}" type="datetimeFigureOut">
              <a:rPr lang="en-US" dirty="0"/>
              <a:t>12/12/2016</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32ABBEA6-7C60-4B02-AE87-00D78D8422AF}" type="datetimeFigureOut">
              <a:rPr lang="en-US" dirty="0"/>
              <a:t>12/12/2016</a:t>
            </a:fld>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4FAB73BC-B049-4115-A692-8D63A059BFB8}"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C9CAD897-D46E-4AD2-BD9B-49DD3E640873}" type="datetimeFigureOut">
              <a:rPr lang="en-US" dirty="0"/>
              <a:t>12/12/2016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98624D31-43A5-475A-80CF-332C9F6DCF35}" type="datetimeFigureOut">
              <a:rPr lang="en-US" dirty="0"/>
              <a:t>12/12/2016</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4FAB73BC-B049-4115-A692-8D63A059BFB8}" type="slidenum">
              <a:rPr lang="en-US" dirty="0"/>
              <a:pPr/>
              <a:t>‹#›</a:t>
            </a:fld>
            <a:endParaRPr 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6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4.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gif"/><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3D Slam – Update 3</a:t>
            </a:r>
          </a:p>
        </p:txBody>
      </p:sp>
      <p:sp>
        <p:nvSpPr>
          <p:cNvPr id="3" name="Subtitle 2"/>
          <p:cNvSpPr>
            <a:spLocks noGrp="1"/>
          </p:cNvSpPr>
          <p:nvPr>
            <p:ph type="subTitle" idx="1"/>
          </p:nvPr>
        </p:nvSpPr>
        <p:spPr/>
        <p:txBody>
          <a:bodyPr/>
          <a:lstStyle/>
          <a:p>
            <a:r>
              <a:rPr lang="en-US" dirty="0"/>
              <a:t>Michael Willett</a:t>
            </a:r>
          </a:p>
        </p:txBody>
      </p:sp>
    </p:spTree>
    <p:extLst>
      <p:ext uri="{BB962C8B-B14F-4D97-AF65-F5344CB8AC3E}">
        <p14:creationId xmlns:p14="http://schemas.microsoft.com/office/powerpoint/2010/main" val="38953266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Milestones</a:t>
            </a:r>
          </a:p>
        </p:txBody>
      </p:sp>
      <p:sp>
        <p:nvSpPr>
          <p:cNvPr id="3" name="Content Placeholder 2"/>
          <p:cNvSpPr>
            <a:spLocks noGrp="1"/>
          </p:cNvSpPr>
          <p:nvPr>
            <p:ph idx="1"/>
          </p:nvPr>
        </p:nvSpPr>
        <p:spPr>
          <a:xfrm>
            <a:off x="1097280" y="1845734"/>
            <a:ext cx="5175183" cy="4023360"/>
          </a:xfrm>
        </p:spPr>
        <p:txBody>
          <a:bodyPr anchor="ctr"/>
          <a:lstStyle/>
          <a:p>
            <a:pPr marL="457200" indent="-457200">
              <a:buFont typeface="+mj-lt"/>
              <a:buAutoNum type="arabicPeriod"/>
            </a:pPr>
            <a:r>
              <a:rPr lang="en-US" sz="2400" dirty="0"/>
              <a:t>Visualization using PCL on Occupancy Grid Maps</a:t>
            </a:r>
          </a:p>
          <a:p>
            <a:pPr marL="457200" indent="-457200">
              <a:buFont typeface="+mj-lt"/>
              <a:buAutoNum type="arabicPeriod"/>
            </a:pPr>
            <a:r>
              <a:rPr lang="en-US" sz="2400" dirty="0"/>
              <a:t>Construction of map using point cloud data</a:t>
            </a:r>
          </a:p>
          <a:p>
            <a:pPr marL="457200" indent="-457200">
              <a:buFont typeface="+mj-lt"/>
              <a:buAutoNum type="arabicPeriod"/>
            </a:pPr>
            <a:r>
              <a:rPr lang="en-US" sz="2400" dirty="0"/>
              <a:t>Particle Evaluation using point cloud data</a:t>
            </a:r>
          </a:p>
        </p:txBody>
      </p:sp>
      <p:pic>
        <p:nvPicPr>
          <p:cNvPr id="4" name="Picture 3"/>
          <p:cNvPicPr>
            <a:picLocks noChangeAspect="1"/>
          </p:cNvPicPr>
          <p:nvPr/>
        </p:nvPicPr>
        <p:blipFill>
          <a:blip r:embed="rId2"/>
          <a:stretch>
            <a:fillRect/>
          </a:stretch>
        </p:blipFill>
        <p:spPr>
          <a:xfrm>
            <a:off x="7129322" y="2024416"/>
            <a:ext cx="3787330" cy="4006325"/>
          </a:xfrm>
          <a:prstGeom prst="rect">
            <a:avLst/>
          </a:prstGeom>
        </p:spPr>
      </p:pic>
    </p:spTree>
    <p:extLst>
      <p:ext uri="{BB962C8B-B14F-4D97-AF65-F5344CB8AC3E}">
        <p14:creationId xmlns:p14="http://schemas.microsoft.com/office/powerpoint/2010/main" val="1619401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PCL Integration</a:t>
            </a:r>
          </a:p>
        </p:txBody>
      </p:sp>
      <p:sp>
        <p:nvSpPr>
          <p:cNvPr id="3" name="Content Placeholder 2"/>
          <p:cNvSpPr>
            <a:spLocks noGrp="1"/>
          </p:cNvSpPr>
          <p:nvPr>
            <p:ph idx="1"/>
          </p:nvPr>
        </p:nvSpPr>
        <p:spPr/>
        <p:txBody>
          <a:bodyPr>
            <a:normAutofit lnSpcReduction="10000"/>
          </a:bodyPr>
          <a:lstStyle/>
          <a:p>
            <a:r>
              <a:rPr lang="en-US" dirty="0"/>
              <a:t>Installing PCL and Loading into Project:</a:t>
            </a:r>
          </a:p>
          <a:p>
            <a:pPr lvl="1"/>
            <a:r>
              <a:rPr lang="en-US" dirty="0"/>
              <a:t>PCL has several separate library dependencies and exact version requirements are inconsistent (Boost, Eigen, FLANN, </a:t>
            </a:r>
            <a:r>
              <a:rPr lang="en-US" dirty="0" err="1"/>
              <a:t>Qt</a:t>
            </a:r>
            <a:r>
              <a:rPr lang="en-US" dirty="0"/>
              <a:t>, VTK, </a:t>
            </a:r>
            <a:r>
              <a:rPr lang="en-US" dirty="0" err="1"/>
              <a:t>Qhull</a:t>
            </a:r>
            <a:r>
              <a:rPr lang="en-US" dirty="0"/>
              <a:t>, </a:t>
            </a:r>
            <a:r>
              <a:rPr lang="en-US" dirty="0" err="1"/>
              <a:t>OpenNI</a:t>
            </a:r>
            <a:r>
              <a:rPr lang="en-US" dirty="0"/>
              <a:t>)</a:t>
            </a:r>
          </a:p>
          <a:p>
            <a:pPr lvl="1"/>
            <a:r>
              <a:rPr lang="en-US" dirty="0"/>
              <a:t>Several all-in-one installers exist that include dependencies, but the included libraries did not compile properly, requiring additional troubleshooting</a:t>
            </a:r>
          </a:p>
          <a:p>
            <a:pPr lvl="1"/>
            <a:r>
              <a:rPr lang="en-US" dirty="0"/>
              <a:t>First attempt at using PCL was as a visualizer for previous ICP project. However, for some reason the </a:t>
            </a:r>
            <a:r>
              <a:rPr lang="en-US" dirty="0" err="1"/>
              <a:t>makefile</a:t>
            </a:r>
            <a:r>
              <a:rPr lang="en-US" dirty="0"/>
              <a:t> settings were not properly including Boost library, resulting in issues with exception handling.</a:t>
            </a:r>
          </a:p>
          <a:p>
            <a:pPr lvl="1"/>
            <a:r>
              <a:rPr lang="en-US" dirty="0"/>
              <a:t>PCL demo’s were working, and the project compiled when using Boost includes, but adding PCL headers resulted in Boost breaking.</a:t>
            </a:r>
          </a:p>
          <a:p>
            <a:pPr lvl="1"/>
            <a:r>
              <a:rPr lang="en-US" dirty="0"/>
              <a:t>When installing PCL on a separate project, everything compiled fine. I still have no idea why the ICP project will not compile with PCL includes.</a:t>
            </a:r>
          </a:p>
          <a:p>
            <a:pPr lvl="1"/>
            <a:r>
              <a:rPr lang="en-US" dirty="0"/>
              <a:t>Verification of visualization tools was relatively straightforward: search over occupancy grid and generate a point wherever there was any wall confidence.</a:t>
            </a:r>
          </a:p>
          <a:p>
            <a:pPr lvl="1"/>
            <a:r>
              <a:rPr lang="en-US" dirty="0"/>
              <a:t>PCL rendering added substantial run time overhead, dropping speeds to about 30FPS. Further investigation needs to be done</a:t>
            </a:r>
          </a:p>
        </p:txBody>
      </p:sp>
    </p:spTree>
    <p:extLst>
      <p:ext uri="{BB962C8B-B14F-4D97-AF65-F5344CB8AC3E}">
        <p14:creationId xmlns:p14="http://schemas.microsoft.com/office/powerpoint/2010/main" val="29339468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Creating Point Cloud Maps</a:t>
            </a:r>
          </a:p>
        </p:txBody>
      </p:sp>
      <p:sp>
        <p:nvSpPr>
          <p:cNvPr id="3" name="Content Placeholder 2"/>
          <p:cNvSpPr>
            <a:spLocks noGrp="1"/>
          </p:cNvSpPr>
          <p:nvPr>
            <p:ph sz="half" idx="1"/>
          </p:nvPr>
        </p:nvSpPr>
        <p:spPr>
          <a:xfrm>
            <a:off x="1097279" y="1845734"/>
            <a:ext cx="5856974" cy="4023360"/>
          </a:xfrm>
        </p:spPr>
        <p:txBody>
          <a:bodyPr>
            <a:normAutofit fontScale="92500" lnSpcReduction="10000"/>
          </a:bodyPr>
          <a:lstStyle/>
          <a:p>
            <a:r>
              <a:rPr lang="en-US" dirty="0"/>
              <a:t>We cannot simply calculate scan readings to absolute positions relative the robot. Each point in the map has a volume, and we do not want to create duplicate points for the same voxel</a:t>
            </a:r>
          </a:p>
          <a:p>
            <a:r>
              <a:rPr lang="en-US" dirty="0"/>
              <a:t>Solution is to round the calculated point to the nearest voxel, and then search the PC to see if a previous scan found an intersection at that point. Points are stored in KD tree for fast searching</a:t>
            </a:r>
          </a:p>
          <a:p>
            <a:r>
              <a:rPr lang="en-US" dirty="0"/>
              <a:t>Current unsolved problem: Finding map correspondences with occlusions works fairly well, however, the algorithm relies on down-weighting voxels it knows to be “free”. Current implementation using </a:t>
            </a:r>
            <a:r>
              <a:rPr lang="en-US" dirty="0" err="1"/>
              <a:t>Bresenham’s</a:t>
            </a:r>
            <a:r>
              <a:rPr lang="en-US" dirty="0"/>
              <a:t> line to calculate free cells and reduce the probability of that voxel containing a wall. Correspondences for this are not as accurate was wall detection. (See left)</a:t>
            </a:r>
          </a:p>
        </p:txBody>
      </p:sp>
      <p:pic>
        <p:nvPicPr>
          <p:cNvPr id="5" name="Picture 4"/>
          <p:cNvPicPr>
            <a:picLocks noChangeAspect="1"/>
          </p:cNvPicPr>
          <p:nvPr/>
        </p:nvPicPr>
        <p:blipFill>
          <a:blip r:embed="rId2"/>
          <a:stretch>
            <a:fillRect/>
          </a:stretch>
        </p:blipFill>
        <p:spPr>
          <a:xfrm>
            <a:off x="7156841" y="2054282"/>
            <a:ext cx="3998839" cy="3592540"/>
          </a:xfrm>
          <a:prstGeom prst="rect">
            <a:avLst/>
          </a:prstGeom>
        </p:spPr>
      </p:pic>
      <p:sp>
        <p:nvSpPr>
          <p:cNvPr id="6" name="TextBox 5"/>
          <p:cNvSpPr txBox="1"/>
          <p:nvPr/>
        </p:nvSpPr>
        <p:spPr>
          <a:xfrm>
            <a:off x="7420504" y="5684428"/>
            <a:ext cx="3471512" cy="646331"/>
          </a:xfrm>
          <a:prstGeom prst="rect">
            <a:avLst/>
          </a:prstGeom>
          <a:noFill/>
        </p:spPr>
        <p:txBody>
          <a:bodyPr wrap="square" rtlCol="0">
            <a:spAutoFit/>
          </a:bodyPr>
          <a:lstStyle/>
          <a:p>
            <a:pPr algn="ctr"/>
            <a:r>
              <a:rPr lang="en-US" i="1" dirty="0"/>
              <a:t>Mapping</a:t>
            </a:r>
            <a:r>
              <a:rPr lang="en-US" dirty="0"/>
              <a:t>: blue is PC data, black is map from occupancy grid</a:t>
            </a:r>
          </a:p>
        </p:txBody>
      </p:sp>
    </p:spTree>
    <p:extLst>
      <p:ext uri="{BB962C8B-B14F-4D97-AF65-F5344CB8AC3E}">
        <p14:creationId xmlns:p14="http://schemas.microsoft.com/office/powerpoint/2010/main" val="42429573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Localization</a:t>
            </a:r>
          </a:p>
        </p:txBody>
      </p:sp>
      <p:sp>
        <p:nvSpPr>
          <p:cNvPr id="3" name="Content Placeholder 2"/>
          <p:cNvSpPr>
            <a:spLocks noGrp="1"/>
          </p:cNvSpPr>
          <p:nvPr>
            <p:ph sz="half" idx="1"/>
          </p:nvPr>
        </p:nvSpPr>
        <p:spPr>
          <a:xfrm>
            <a:off x="1097279" y="1845734"/>
            <a:ext cx="4509437" cy="4023360"/>
          </a:xfrm>
        </p:spPr>
        <p:txBody>
          <a:bodyPr>
            <a:normAutofit lnSpcReduction="10000"/>
          </a:bodyPr>
          <a:lstStyle/>
          <a:p>
            <a:r>
              <a:rPr lang="en-US" dirty="0"/>
              <a:t>Still using a particle filter for estimating position, but similar to the map update, we need to find correspondences between LIDAR scan points and map PC.</a:t>
            </a:r>
          </a:p>
          <a:p>
            <a:r>
              <a:rPr lang="en-US" dirty="0"/>
              <a:t>Particle weight is calculated using similar metric to occupancy grid, however, we allow some additional leniency for imperfect map updates.</a:t>
            </a:r>
          </a:p>
          <a:p>
            <a:r>
              <a:rPr lang="en-US" dirty="0"/>
              <a:t>The goal for true 3d data is to use weighted closest point least-squares metric for properly including both the wall distribution probabilities with correspondence distances, but is currently </a:t>
            </a:r>
            <a:r>
              <a:rPr lang="en-US"/>
              <a:t>not implemented.</a:t>
            </a:r>
            <a:endParaRPr lang="en-US" dirty="0"/>
          </a:p>
          <a:p>
            <a:endParaRPr lang="en-US" dirty="0"/>
          </a:p>
        </p:txBody>
      </p:sp>
      <p:pic>
        <p:nvPicPr>
          <p:cNvPr id="5" name="Picture 4"/>
          <p:cNvPicPr>
            <a:picLocks noChangeAspect="1"/>
          </p:cNvPicPr>
          <p:nvPr/>
        </p:nvPicPr>
        <p:blipFill>
          <a:blip r:embed="rId2"/>
          <a:stretch>
            <a:fillRect/>
          </a:stretch>
        </p:blipFill>
        <p:spPr>
          <a:xfrm>
            <a:off x="5799037" y="2101875"/>
            <a:ext cx="5356643" cy="3511077"/>
          </a:xfrm>
          <a:prstGeom prst="rect">
            <a:avLst/>
          </a:prstGeom>
        </p:spPr>
      </p:pic>
      <p:sp>
        <p:nvSpPr>
          <p:cNvPr id="6" name="TextBox 5"/>
          <p:cNvSpPr txBox="1"/>
          <p:nvPr/>
        </p:nvSpPr>
        <p:spPr>
          <a:xfrm>
            <a:off x="6055895" y="5684428"/>
            <a:ext cx="5478379" cy="369332"/>
          </a:xfrm>
          <a:prstGeom prst="rect">
            <a:avLst/>
          </a:prstGeom>
          <a:noFill/>
        </p:spPr>
        <p:txBody>
          <a:bodyPr wrap="square" rtlCol="0">
            <a:spAutoFit/>
          </a:bodyPr>
          <a:lstStyle/>
          <a:p>
            <a:pPr algn="ctr"/>
            <a:r>
              <a:rPr lang="en-US" i="1" dirty="0"/>
              <a:t>Localization</a:t>
            </a:r>
            <a:r>
              <a:rPr lang="en-US" dirty="0"/>
              <a:t>: bad rotation, but PF is aligning to corridor</a:t>
            </a:r>
          </a:p>
        </p:txBody>
      </p:sp>
    </p:spTree>
    <p:extLst>
      <p:ext uri="{BB962C8B-B14F-4D97-AF65-F5344CB8AC3E}">
        <p14:creationId xmlns:p14="http://schemas.microsoft.com/office/powerpoint/2010/main" val="5426405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Results</a:t>
            </a:r>
          </a:p>
        </p:txBody>
      </p:sp>
      <p:pic>
        <p:nvPicPr>
          <p:cNvPr id="5" name="Picture 4"/>
          <p:cNvPicPr>
            <a:picLocks noChangeAspect="1"/>
          </p:cNvPicPr>
          <p:nvPr/>
        </p:nvPicPr>
        <p:blipFill>
          <a:blip r:embed="rId2"/>
          <a:stretch>
            <a:fillRect/>
          </a:stretch>
        </p:blipFill>
        <p:spPr>
          <a:xfrm>
            <a:off x="5839546" y="2293644"/>
            <a:ext cx="5316134" cy="3580254"/>
          </a:xfrm>
          <a:prstGeom prst="rect">
            <a:avLst/>
          </a:prstGeom>
        </p:spPr>
      </p:pic>
      <p:pic>
        <p:nvPicPr>
          <p:cNvPr id="6" name="Picture 5"/>
          <p:cNvPicPr>
            <a:picLocks noChangeAspect="1"/>
          </p:cNvPicPr>
          <p:nvPr/>
        </p:nvPicPr>
        <p:blipFill>
          <a:blip r:embed="rId3"/>
          <a:stretch>
            <a:fillRect/>
          </a:stretch>
        </p:blipFill>
        <p:spPr>
          <a:xfrm rot="21400216" flipH="1">
            <a:off x="1150126" y="1942097"/>
            <a:ext cx="1862452" cy="1873815"/>
          </a:xfrm>
          <a:prstGeom prst="rect">
            <a:avLst/>
          </a:prstGeom>
        </p:spPr>
      </p:pic>
      <p:pic>
        <p:nvPicPr>
          <p:cNvPr id="7" name="Picture 6"/>
          <p:cNvPicPr>
            <a:picLocks noChangeAspect="1"/>
          </p:cNvPicPr>
          <p:nvPr/>
        </p:nvPicPr>
        <p:blipFill>
          <a:blip r:embed="rId4"/>
          <a:stretch>
            <a:fillRect/>
          </a:stretch>
        </p:blipFill>
        <p:spPr>
          <a:xfrm>
            <a:off x="2831797" y="2099129"/>
            <a:ext cx="2197513" cy="1769290"/>
          </a:xfrm>
          <a:prstGeom prst="rect">
            <a:avLst/>
          </a:prstGeom>
        </p:spPr>
      </p:pic>
      <p:pic>
        <p:nvPicPr>
          <p:cNvPr id="8" name="Picture 7"/>
          <p:cNvPicPr>
            <a:picLocks noChangeAspect="1"/>
          </p:cNvPicPr>
          <p:nvPr/>
        </p:nvPicPr>
        <p:blipFill>
          <a:blip r:embed="rId5"/>
          <a:stretch>
            <a:fillRect/>
          </a:stretch>
        </p:blipFill>
        <p:spPr>
          <a:xfrm rot="10359967" flipH="1">
            <a:off x="607117" y="4321176"/>
            <a:ext cx="1783159" cy="1724525"/>
          </a:xfrm>
          <a:prstGeom prst="rect">
            <a:avLst/>
          </a:prstGeom>
        </p:spPr>
      </p:pic>
      <p:pic>
        <p:nvPicPr>
          <p:cNvPr id="9" name="Picture 8"/>
          <p:cNvPicPr>
            <a:picLocks noChangeAspect="1"/>
          </p:cNvPicPr>
          <p:nvPr/>
        </p:nvPicPr>
        <p:blipFill>
          <a:blip r:embed="rId6"/>
          <a:stretch>
            <a:fillRect/>
          </a:stretch>
        </p:blipFill>
        <p:spPr>
          <a:xfrm>
            <a:off x="2340287" y="4204087"/>
            <a:ext cx="1878787" cy="1948371"/>
          </a:xfrm>
          <a:prstGeom prst="rect">
            <a:avLst/>
          </a:prstGeom>
        </p:spPr>
      </p:pic>
    </p:spTree>
    <p:extLst>
      <p:ext uri="{BB962C8B-B14F-4D97-AF65-F5344CB8AC3E}">
        <p14:creationId xmlns:p14="http://schemas.microsoft.com/office/powerpoint/2010/main" val="6231626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Next Steps</a:t>
            </a:r>
          </a:p>
        </p:txBody>
      </p:sp>
      <p:sp>
        <p:nvSpPr>
          <p:cNvPr id="3" name="Content Placeholder 2"/>
          <p:cNvSpPr>
            <a:spLocks noGrp="1"/>
          </p:cNvSpPr>
          <p:nvPr>
            <p:ph idx="1"/>
          </p:nvPr>
        </p:nvSpPr>
        <p:spPr/>
        <p:txBody>
          <a:bodyPr/>
          <a:lstStyle/>
          <a:p>
            <a:r>
              <a:rPr lang="en-US" dirty="0"/>
              <a:t>Investigate Performance Effects:</a:t>
            </a:r>
          </a:p>
          <a:p>
            <a:pPr lvl="1"/>
            <a:r>
              <a:rPr lang="en-US" dirty="0"/>
              <a:t>Currently the search through KD tree results in decreased runtime, though that was expected.</a:t>
            </a:r>
          </a:p>
          <a:p>
            <a:pPr lvl="1"/>
            <a:r>
              <a:rPr lang="en-US" dirty="0"/>
              <a:t>Ad hoc testing shows surprisingly little run time effect from moving between 500 particles and 5000 particles. Drop off appears between 10000-15000 particles, though more though analysis is required.</a:t>
            </a:r>
          </a:p>
          <a:p>
            <a:pPr lvl="1"/>
            <a:r>
              <a:rPr lang="en-US" dirty="0"/>
              <a:t>Currently there is no rebalancing or pruning of the KD Tree through insertions. Maps will typically generate 200-500 thousand points (occupancy grid settings recorded 2.56 million), which shows some memory efficiency, but this could be improved with periodic cleaning of the map. This may additionally help with failure to down-weighting free cells</a:t>
            </a:r>
          </a:p>
          <a:p>
            <a:pPr lvl="1"/>
            <a:r>
              <a:rPr lang="en-US" dirty="0"/>
              <a:t>Investigate runtime costs of active loop closure when using PC based maps</a:t>
            </a:r>
          </a:p>
          <a:p>
            <a:pPr lvl="1"/>
            <a:r>
              <a:rPr lang="en-US" dirty="0"/>
              <a:t>Test accuracy of including a single iteration of ICP alignment to better estimate robot position after best candidate particle has been detected every iteration. Initial testing shows relatively little overhead relative to point cloud evaluation.</a:t>
            </a:r>
          </a:p>
        </p:txBody>
      </p:sp>
    </p:spTree>
    <p:extLst>
      <p:ext uri="{BB962C8B-B14F-4D97-AF65-F5344CB8AC3E}">
        <p14:creationId xmlns:p14="http://schemas.microsoft.com/office/powerpoint/2010/main" val="1153728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PCL Visualization Tool</a:t>
            </a:r>
          </a:p>
        </p:txBody>
      </p:sp>
      <p:pic>
        <p:nvPicPr>
          <p:cNvPr id="4" name="Picture 3"/>
          <p:cNvPicPr>
            <a:picLocks noChangeAspect="1"/>
          </p:cNvPicPr>
          <p:nvPr/>
        </p:nvPicPr>
        <p:blipFill>
          <a:blip r:embed="rId2"/>
          <a:stretch>
            <a:fillRect/>
          </a:stretch>
        </p:blipFill>
        <p:spPr>
          <a:xfrm>
            <a:off x="3429545" y="2008875"/>
            <a:ext cx="4792035" cy="4228858"/>
          </a:xfrm>
          <a:prstGeom prst="rect">
            <a:avLst/>
          </a:prstGeom>
        </p:spPr>
      </p:pic>
    </p:spTree>
    <p:extLst>
      <p:ext uri="{BB962C8B-B14F-4D97-AF65-F5344CB8AC3E}">
        <p14:creationId xmlns:p14="http://schemas.microsoft.com/office/powerpoint/2010/main" val="486630649"/>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docProps/app.xml><?xml version="1.0" encoding="utf-8"?>
<Properties xmlns="http://schemas.openxmlformats.org/officeDocument/2006/extended-properties" xmlns:vt="http://schemas.openxmlformats.org/officeDocument/2006/docPropsVTypes">
  <Template>Retrospect</Template>
  <TotalTime>92</TotalTime>
  <Words>628</Words>
  <Application>Microsoft Office PowerPoint</Application>
  <PresentationFormat>Widescreen</PresentationFormat>
  <Paragraphs>34</Paragraphs>
  <Slides>8</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8</vt:i4>
      </vt:variant>
    </vt:vector>
  </HeadingPairs>
  <TitlesOfParts>
    <vt:vector size="11" baseType="lpstr">
      <vt:lpstr>Calibri</vt:lpstr>
      <vt:lpstr>Calibri Light</vt:lpstr>
      <vt:lpstr>Retrospect</vt:lpstr>
      <vt:lpstr>3D Slam – Update 3</vt:lpstr>
      <vt:lpstr>Milestones</vt:lpstr>
      <vt:lpstr>PCL Integration</vt:lpstr>
      <vt:lpstr>Creating Point Cloud Maps</vt:lpstr>
      <vt:lpstr>Localization</vt:lpstr>
      <vt:lpstr>Results</vt:lpstr>
      <vt:lpstr>Next Steps</vt:lpstr>
      <vt:lpstr>PCL Visualization Tool</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3D Slam – Update 3</dc:title>
  <dc:creator>mike</dc:creator>
  <cp:lastModifiedBy>mike</cp:lastModifiedBy>
  <cp:revision>10</cp:revision>
  <dcterms:created xsi:type="dcterms:W3CDTF">2016-12-12T16:36:40Z</dcterms:created>
  <dcterms:modified xsi:type="dcterms:W3CDTF">2016-12-12T18:08:42Z</dcterms:modified>
</cp:coreProperties>
</file>